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5537" r:id="rId3"/>
    <p:sldMasterId id="2147485549" r:id="rId4"/>
  </p:sldMasterIdLst>
  <p:notesMasterIdLst>
    <p:notesMasterId r:id="rId92"/>
  </p:notesMasterIdLst>
  <p:sldIdLst>
    <p:sldId id="256" r:id="rId5"/>
    <p:sldId id="600" r:id="rId6"/>
    <p:sldId id="601" r:id="rId7"/>
    <p:sldId id="627" r:id="rId8"/>
    <p:sldId id="603" r:id="rId9"/>
    <p:sldId id="604" r:id="rId10"/>
    <p:sldId id="447" r:id="rId11"/>
    <p:sldId id="666" r:id="rId12"/>
    <p:sldId id="496" r:id="rId13"/>
    <p:sldId id="654" r:id="rId14"/>
    <p:sldId id="669" r:id="rId15"/>
    <p:sldId id="667" r:id="rId16"/>
    <p:sldId id="671" r:id="rId17"/>
    <p:sldId id="672" r:id="rId18"/>
    <p:sldId id="673" r:id="rId19"/>
    <p:sldId id="674" r:id="rId20"/>
    <p:sldId id="670" r:id="rId21"/>
    <p:sldId id="668" r:id="rId22"/>
    <p:sldId id="675" r:id="rId23"/>
    <p:sldId id="676" r:id="rId24"/>
    <p:sldId id="677" r:id="rId25"/>
    <p:sldId id="678" r:id="rId26"/>
    <p:sldId id="715" r:id="rId27"/>
    <p:sldId id="679" r:id="rId28"/>
    <p:sldId id="680" r:id="rId29"/>
    <p:sldId id="681" r:id="rId30"/>
    <p:sldId id="682" r:id="rId31"/>
    <p:sldId id="683" r:id="rId32"/>
    <p:sldId id="684" r:id="rId33"/>
    <p:sldId id="685" r:id="rId34"/>
    <p:sldId id="686" r:id="rId35"/>
    <p:sldId id="717" r:id="rId36"/>
    <p:sldId id="687" r:id="rId37"/>
    <p:sldId id="688" r:id="rId38"/>
    <p:sldId id="550" r:id="rId39"/>
    <p:sldId id="655" r:id="rId40"/>
    <p:sldId id="689" r:id="rId41"/>
    <p:sldId id="690" r:id="rId42"/>
    <p:sldId id="501" r:id="rId43"/>
    <p:sldId id="691" r:id="rId44"/>
    <p:sldId id="692" r:id="rId45"/>
    <p:sldId id="693" r:id="rId46"/>
    <p:sldId id="628" r:id="rId47"/>
    <p:sldId id="694" r:id="rId48"/>
    <p:sldId id="630" r:id="rId49"/>
    <p:sldId id="656" r:id="rId50"/>
    <p:sldId id="696" r:id="rId51"/>
    <p:sldId id="659" r:id="rId52"/>
    <p:sldId id="695" r:id="rId53"/>
    <p:sldId id="657" r:id="rId54"/>
    <p:sldId id="658" r:id="rId55"/>
    <p:sldId id="632" r:id="rId56"/>
    <p:sldId id="633" r:id="rId57"/>
    <p:sldId id="634" r:id="rId58"/>
    <p:sldId id="635" r:id="rId59"/>
    <p:sldId id="636" r:id="rId60"/>
    <p:sldId id="637" r:id="rId61"/>
    <p:sldId id="638" r:id="rId62"/>
    <p:sldId id="639" r:id="rId63"/>
    <p:sldId id="640" r:id="rId64"/>
    <p:sldId id="641" r:id="rId65"/>
    <p:sldId id="644" r:id="rId66"/>
    <p:sldId id="713" r:id="rId67"/>
    <p:sldId id="660" r:id="rId68"/>
    <p:sldId id="704" r:id="rId69"/>
    <p:sldId id="705" r:id="rId70"/>
    <p:sldId id="642" r:id="rId71"/>
    <p:sldId id="697" r:id="rId72"/>
    <p:sldId id="699" r:id="rId73"/>
    <p:sldId id="706" r:id="rId74"/>
    <p:sldId id="661" r:id="rId75"/>
    <p:sldId id="662" r:id="rId76"/>
    <p:sldId id="709" r:id="rId77"/>
    <p:sldId id="710" r:id="rId78"/>
    <p:sldId id="708" r:id="rId79"/>
    <p:sldId id="711" r:id="rId80"/>
    <p:sldId id="712" r:id="rId81"/>
    <p:sldId id="698" r:id="rId82"/>
    <p:sldId id="643" r:id="rId83"/>
    <p:sldId id="716" r:id="rId84"/>
    <p:sldId id="714" r:id="rId85"/>
    <p:sldId id="707" r:id="rId86"/>
    <p:sldId id="646" r:id="rId87"/>
    <p:sldId id="647" r:id="rId88"/>
    <p:sldId id="648" r:id="rId89"/>
    <p:sldId id="649" r:id="rId90"/>
    <p:sldId id="278" r:id="rId91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FFFCC"/>
    <a:srgbClr val="4F81BD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27" autoAdjust="0"/>
    <p:restoredTop sz="94660"/>
  </p:normalViewPr>
  <p:slideViewPr>
    <p:cSldViewPr>
      <p:cViewPr varScale="1">
        <p:scale>
          <a:sx n="82" d="100"/>
          <a:sy n="82" d="100"/>
        </p:scale>
        <p:origin x="84" y="4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196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957AC3C-DDEA-4532-BB3E-F3693C8F892B}" type="datetimeFigureOut">
              <a:rPr lang="es-MX"/>
              <a:pPr>
                <a:defRPr/>
              </a:pPr>
              <a:t>28/10/2020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MX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MX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EE40328-E07F-4DFD-B709-B494048BBB88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32023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8EE875-976C-4BCE-960B-A63101E2B5D1}" type="datetimeFigureOut">
              <a:rPr lang="es-ES"/>
              <a:pPr>
                <a:defRPr/>
              </a:pPr>
              <a:t>28/10/2020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E88348-1D89-4362-BD6C-592D8FCFDFB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3069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60D12D-8E97-45E2-9298-783BDC08398C}" type="datetimeFigureOut">
              <a:rPr lang="es-ES"/>
              <a:pPr>
                <a:defRPr/>
              </a:pPr>
              <a:t>28/10/2020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E4C4B-062E-4D63-99AB-3FBDB443208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2684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E4689-F395-4269-8825-75E2B5CEBFB2}" type="datetimeFigureOut">
              <a:rPr lang="es-ES"/>
              <a:pPr>
                <a:defRPr/>
              </a:pPr>
              <a:t>28/10/2020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5D134-87C8-482A-AC73-4909496F599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3256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A2E6EDD-CDBB-4C9E-9437-BD7C57D2D6BB}" type="datetimeFigureOut">
              <a:rPr lang="es-ES"/>
              <a:pPr>
                <a:defRPr/>
              </a:pPr>
              <a:t>28/10/2020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6B07005-1E04-4CD5-939C-7098BF4288C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825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3F6B86D5-C188-4490-88B0-71073CFB12EF}" type="datetimeFigureOut">
              <a:rPr lang="es-ES"/>
              <a:pPr>
                <a:defRPr/>
              </a:pPr>
              <a:t>28/10/2020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2B93E52-AAE6-4F02-BA5E-3713394268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3213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10F0363F-B533-4EBA-9BD6-A65E28EAE606}" type="datetimeFigureOut">
              <a:rPr lang="es-ES"/>
              <a:pPr>
                <a:defRPr/>
              </a:pPr>
              <a:t>28/10/2020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F9585207-C486-4718-9375-E4D30681BAB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9844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D243BC9A-1F76-4929-B679-F4A44E0D8A60}" type="datetimeFigureOut">
              <a:rPr lang="es-ES"/>
              <a:pPr>
                <a:defRPr/>
              </a:pPr>
              <a:t>28/10/2020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7895D8E-1972-46D2-B4EA-03EBE0DCC94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5200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7EB8797-EAD5-4CB5-A28E-A931CE786EA1}" type="datetimeFigureOut">
              <a:rPr lang="es-ES"/>
              <a:pPr>
                <a:defRPr/>
              </a:pPr>
              <a:t>28/10/2020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1A6235B0-8D23-4148-B5D8-47B15C5ED2C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32176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07242E3A-22C7-4234-B107-A3DB5C2EE71C}" type="datetimeFigureOut">
              <a:rPr lang="es-ES"/>
              <a:pPr>
                <a:defRPr/>
              </a:pPr>
              <a:t>28/10/2020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C67F890-4B60-46B1-8600-99F0F330B8D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1096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E14EED3-B7F8-400B-A40A-8E21F399CC59}" type="datetimeFigureOut">
              <a:rPr lang="es-ES"/>
              <a:pPr>
                <a:defRPr/>
              </a:pPr>
              <a:t>28/10/2020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10963C4-5B2C-46D8-892D-95459C4795E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60200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1A1E1DA0-54FD-465D-A750-A7987252C572}" type="datetimeFigureOut">
              <a:rPr lang="es-ES"/>
              <a:pPr>
                <a:defRPr/>
              </a:pPr>
              <a:t>28/10/2020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4DC0383-66CA-40FA-9981-E2AE582F662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1464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9DA468-33CB-4DBA-A3EB-773CACF73ED0}" type="datetimeFigureOut">
              <a:rPr lang="es-ES"/>
              <a:pPr>
                <a:defRPr/>
              </a:pPr>
              <a:t>28/10/2020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3095D2-E6B1-441E-82C1-240D425D336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03944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F2CDC78B-BE19-486B-A493-DDECCB513E4D}" type="datetimeFigureOut">
              <a:rPr lang="es-ES"/>
              <a:pPr>
                <a:defRPr/>
              </a:pPr>
              <a:t>28/10/2020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77D661B-64E7-4FAA-BC8E-836B7B1C6FE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04315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8F80642-1E89-4DE7-8340-4D45733BE339}" type="datetimeFigureOut">
              <a:rPr lang="es-ES"/>
              <a:pPr>
                <a:defRPr/>
              </a:pPr>
              <a:t>28/10/2020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DB9A314C-4E72-4392-9937-F13D7FD282B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0472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3E9E172D-BCEE-4582-A514-BA5FBD632FDC}" type="datetimeFigureOut">
              <a:rPr lang="es-ES"/>
              <a:pPr>
                <a:defRPr/>
              </a:pPr>
              <a:t>28/10/2020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D977614-C8DD-44EA-9CD0-E81AAE7BA9B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9535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FE425D27-E4D4-45B4-B184-C602A4E24545}" type="datetimeFigureOut">
              <a:rPr lang="es-ES"/>
              <a:pPr>
                <a:defRPr/>
              </a:pPr>
              <a:t>28/10/2020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920BAED-CCC6-47BA-9E57-674DFBCDE77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14968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3285-26F5-44E6-892E-56507F1095E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A5904-1203-42C9-87AE-9C68B8D180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24340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3285-26F5-44E6-892E-56507F1095E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A5904-1203-42C9-87AE-9C68B8D180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44578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3285-26F5-44E6-892E-56507F1095E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A5904-1203-42C9-87AE-9C68B8D180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00277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3285-26F5-44E6-892E-56507F1095E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A5904-1203-42C9-87AE-9C68B8D180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89447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3285-26F5-44E6-892E-56507F1095E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A5904-1203-42C9-87AE-9C68B8D180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08784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3285-26F5-44E6-892E-56507F1095E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A5904-1203-42C9-87AE-9C68B8D180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226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4E29A6-BD45-4DFD-97A9-8EA241EC23CC}" type="datetimeFigureOut">
              <a:rPr lang="es-ES"/>
              <a:pPr>
                <a:defRPr/>
              </a:pPr>
              <a:t>28/10/2020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9701B0-949F-4A63-9AB4-30F11BE9E27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3462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3285-26F5-44E6-892E-56507F1095E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A5904-1203-42C9-87AE-9C68B8D180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71868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3285-26F5-44E6-892E-56507F1095E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A5904-1203-42C9-87AE-9C68B8D180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74872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3285-26F5-44E6-892E-56507F1095E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A5904-1203-42C9-87AE-9C68B8D180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63409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3285-26F5-44E6-892E-56507F1095E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A5904-1203-42C9-87AE-9C68B8D180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28087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3285-26F5-44E6-892E-56507F1095E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A5904-1203-42C9-87AE-9C68B8D180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1399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03C9-3B4C-4574-9DDC-1551A08DAF3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70919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03C9-3B4C-4574-9DDC-1551A08DAF3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61548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03C9-3B4C-4574-9DDC-1551A08DAF3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27150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03C9-3B4C-4574-9DDC-1551A08DAF3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77016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03C9-3B4C-4574-9DDC-1551A08DAF3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13149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9C0BD-61AC-400B-9FC7-7EE1D3B9E8F5}" type="datetimeFigureOut">
              <a:rPr lang="es-ES"/>
              <a:pPr>
                <a:defRPr/>
              </a:pPr>
              <a:t>28/10/2020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4D62D-BABA-40B2-8CE4-11A8511A7A0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56340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03C9-3B4C-4574-9DDC-1551A08DAF3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53285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03C9-3B4C-4574-9DDC-1551A08DAF3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98431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03C9-3B4C-4574-9DDC-1551A08DAF3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04725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03C9-3B4C-4574-9DDC-1551A08DAF3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28538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03C9-3B4C-4574-9DDC-1551A08DAF3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47151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03C9-3B4C-4574-9DDC-1551A08DAF3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178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6508BD-BDDE-4B17-9304-EF28A57C5275}" type="datetimeFigureOut">
              <a:rPr lang="es-ES"/>
              <a:pPr>
                <a:defRPr/>
              </a:pPr>
              <a:t>28/10/2020</a:t>
            </a:fld>
            <a:endParaRPr lang="es-E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728EA-151D-4022-927F-13FAA3BA2B7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58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211635-B947-4DD8-AFC4-B240DB44387D}" type="datetimeFigureOut">
              <a:rPr lang="es-ES"/>
              <a:pPr>
                <a:defRPr/>
              </a:pPr>
              <a:t>28/10/2020</a:t>
            </a:fld>
            <a:endParaRPr lang="es-ES" dirty="0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BB2D4A-675E-4166-964D-095AC5BB592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122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6D236-53A1-4A42-A3D0-0F47202E8247}" type="datetimeFigureOut">
              <a:rPr lang="es-ES"/>
              <a:pPr>
                <a:defRPr/>
              </a:pPr>
              <a:t>28/10/2020</a:t>
            </a:fld>
            <a:endParaRPr lang="es-E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17007-7609-4EA2-859C-6914D37A23F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857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8B379-D593-49A7-BC61-C907B06D1B4F}" type="datetimeFigureOut">
              <a:rPr lang="es-ES"/>
              <a:pPr>
                <a:defRPr/>
              </a:pPr>
              <a:t>28/10/2020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CF38BF-29A1-4ED9-9A15-3BD87A23CC5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289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C9B1C1-71CD-47DD-8775-139AFFBF156E}" type="datetimeFigureOut">
              <a:rPr lang="es-ES"/>
              <a:pPr>
                <a:defRPr/>
              </a:pPr>
              <a:t>28/10/2020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5B9402-4BE6-41DB-9F62-A48128AF9F6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3854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MX" smtClean="0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MX" smtClean="0"/>
              <a:t>Haga clic para modificar el estilo de texto del patrón</a:t>
            </a:r>
          </a:p>
          <a:p>
            <a:pPr lvl="1"/>
            <a:r>
              <a:rPr lang="es-ES" altLang="es-MX" smtClean="0"/>
              <a:t>Segundo nivel</a:t>
            </a:r>
          </a:p>
          <a:p>
            <a:pPr lvl="2"/>
            <a:r>
              <a:rPr lang="es-ES" altLang="es-MX" smtClean="0"/>
              <a:t>Tercer nivel</a:t>
            </a:r>
          </a:p>
          <a:p>
            <a:pPr lvl="3"/>
            <a:r>
              <a:rPr lang="es-ES" altLang="es-MX" smtClean="0"/>
              <a:t>Cuarto nivel</a:t>
            </a:r>
          </a:p>
          <a:p>
            <a:pPr lvl="4"/>
            <a:r>
              <a:rPr lang="es-ES" altLang="es-MX" smtClean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689E490-D7FA-4E52-AEDD-7E1632EE4325}" type="datetimeFigureOut">
              <a:rPr lang="es-ES"/>
              <a:pPr>
                <a:defRPr/>
              </a:pPr>
              <a:t>28/10/2020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17D1020-8829-44BB-B19F-08F09976FD1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18" r:id="rId5"/>
    <p:sldLayoutId id="2147485519" r:id="rId6"/>
    <p:sldLayoutId id="2147485520" r:id="rId7"/>
    <p:sldLayoutId id="2147485521" r:id="rId8"/>
    <p:sldLayoutId id="2147485522" r:id="rId9"/>
    <p:sldLayoutId id="2147485523" r:id="rId10"/>
    <p:sldLayoutId id="214748552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MX" smtClean="0"/>
              <a:t>Haga clic para modificar el estilo de texto del patrón</a:t>
            </a:r>
          </a:p>
          <a:p>
            <a:pPr lvl="1"/>
            <a:r>
              <a:rPr lang="es-ES" altLang="es-MX" smtClean="0"/>
              <a:t>Segundo nivel</a:t>
            </a:r>
          </a:p>
          <a:p>
            <a:pPr lvl="2"/>
            <a:r>
              <a:rPr lang="es-ES" altLang="es-MX" smtClean="0"/>
              <a:t>Tercer nivel</a:t>
            </a:r>
          </a:p>
          <a:p>
            <a:pPr lvl="3"/>
            <a:r>
              <a:rPr lang="es-ES" altLang="es-MX" smtClean="0"/>
              <a:t>Cuarto nivel</a:t>
            </a:r>
          </a:p>
          <a:p>
            <a:pPr lvl="4"/>
            <a:r>
              <a:rPr lang="es-ES" altLang="es-MX" smtClean="0"/>
              <a:t>Quinto nivel</a:t>
            </a:r>
          </a:p>
        </p:txBody>
      </p:sp>
      <p:sp>
        <p:nvSpPr>
          <p:cNvPr id="2052" name="Line 11"/>
          <p:cNvSpPr>
            <a:spLocks noChangeShapeType="1"/>
          </p:cNvSpPr>
          <p:nvPr userDrawn="1"/>
        </p:nvSpPr>
        <p:spPr bwMode="auto">
          <a:xfrm>
            <a:off x="0" y="1268413"/>
            <a:ext cx="9144000" cy="0"/>
          </a:xfrm>
          <a:prstGeom prst="line">
            <a:avLst/>
          </a:prstGeom>
          <a:noFill/>
          <a:ln w="25400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pic>
        <p:nvPicPr>
          <p:cNvPr id="2053" name="Picture 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285750"/>
            <a:ext cx="2214563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 Rectángulo"/>
          <p:cNvSpPr>
            <a:spLocks noChangeArrowheads="1"/>
          </p:cNvSpPr>
          <p:nvPr userDrawn="1"/>
        </p:nvSpPr>
        <p:spPr bwMode="auto">
          <a:xfrm>
            <a:off x="6804248" y="47535"/>
            <a:ext cx="19295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MX" altLang="es-MX" sz="7200" dirty="0" smtClean="0">
                <a:solidFill>
                  <a:srgbClr val="A50021"/>
                </a:solidFill>
                <a:latin typeface="Monotype Corsiva" pitchFamily="66" charset="0"/>
              </a:rPr>
              <a:t>Q</a:t>
            </a:r>
            <a:r>
              <a:rPr lang="es-MX" altLang="es-MX" sz="4800" dirty="0" smtClean="0"/>
              <a:t>UIS</a:t>
            </a:r>
            <a:endParaRPr lang="es-MX" altLang="es-MX" sz="4800" dirty="0"/>
          </a:p>
        </p:txBody>
      </p:sp>
      <p:sp>
        <p:nvSpPr>
          <p:cNvPr id="12" name="5 Marcador de número de diapositiva"/>
          <p:cNvSpPr txBox="1">
            <a:spLocks/>
          </p:cNvSpPr>
          <p:nvPr userDrawn="1"/>
        </p:nvSpPr>
        <p:spPr>
          <a:xfrm>
            <a:off x="3193504" y="6337263"/>
            <a:ext cx="28186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 smtClean="0"/>
              <a:t>www.uis.com.mx</a:t>
            </a:r>
            <a:endParaRPr lang="es-MX" dirty="0"/>
          </a:p>
        </p:txBody>
      </p:sp>
      <p:sp>
        <p:nvSpPr>
          <p:cNvPr id="13" name="12 CuadroTexto"/>
          <p:cNvSpPr txBox="1"/>
          <p:nvPr userDrawn="1"/>
        </p:nvSpPr>
        <p:spPr>
          <a:xfrm>
            <a:off x="6516216" y="6285185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>
                <a:latin typeface="Freestyle Script" panose="030804020302050B0404" pitchFamily="66" charset="0"/>
              </a:rPr>
              <a:t>Servicios para la ciencia</a:t>
            </a:r>
            <a:r>
              <a:rPr lang="es-MX" sz="1200" b="1" dirty="0" smtClean="0">
                <a:latin typeface="Freestyle Script" panose="030804020302050B0404" pitchFamily="66" charset="0"/>
              </a:rPr>
              <a:t>®</a:t>
            </a:r>
            <a:endParaRPr lang="es-MX" sz="1200" b="1" dirty="0">
              <a:latin typeface="Freestyle Script" panose="030804020302050B0404" pitchFamily="66" charset="0"/>
            </a:endParaRPr>
          </a:p>
        </p:txBody>
      </p:sp>
      <p:sp>
        <p:nvSpPr>
          <p:cNvPr id="14" name="13 Rectángulo"/>
          <p:cNvSpPr/>
          <p:nvPr userDrawn="1"/>
        </p:nvSpPr>
        <p:spPr>
          <a:xfrm>
            <a:off x="485774" y="6381328"/>
            <a:ext cx="18016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 smtClean="0"/>
              <a:t>© Grupo UIS, Año 2020</a:t>
            </a:r>
            <a:endParaRPr lang="es-MX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25" r:id="rId1"/>
    <p:sldLayoutId id="2147485526" r:id="rId2"/>
    <p:sldLayoutId id="2147485527" r:id="rId3"/>
    <p:sldLayoutId id="2147485528" r:id="rId4"/>
    <p:sldLayoutId id="2147485529" r:id="rId5"/>
    <p:sldLayoutId id="2147485530" r:id="rId6"/>
    <p:sldLayoutId id="2147485531" r:id="rId7"/>
    <p:sldLayoutId id="2147485532" r:id="rId8"/>
    <p:sldLayoutId id="2147485533" r:id="rId9"/>
    <p:sldLayoutId id="2147485534" r:id="rId10"/>
    <p:sldLayoutId id="2147485535" r:id="rId11"/>
    <p:sldLayoutId id="2147485536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A50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A3285-26F5-44E6-892E-56507F1095E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A5904-1203-42C9-87AE-9C68B8D180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6358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538" r:id="rId1"/>
    <p:sldLayoutId id="2147485539" r:id="rId2"/>
    <p:sldLayoutId id="2147485540" r:id="rId3"/>
    <p:sldLayoutId id="2147485541" r:id="rId4"/>
    <p:sldLayoutId id="2147485542" r:id="rId5"/>
    <p:sldLayoutId id="2147485543" r:id="rId6"/>
    <p:sldLayoutId id="2147485544" r:id="rId7"/>
    <p:sldLayoutId id="2147485545" r:id="rId8"/>
    <p:sldLayoutId id="2147485546" r:id="rId9"/>
    <p:sldLayoutId id="2147485547" r:id="rId10"/>
    <p:sldLayoutId id="214748554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303C9-3B4C-4574-9DDC-1551A08DAF3A}" type="datetimeFigureOut">
              <a:rPr lang="es-MX" smtClean="0"/>
              <a:t>28/10/2020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130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50" r:id="rId1"/>
    <p:sldLayoutId id="2147485551" r:id="rId2"/>
    <p:sldLayoutId id="2147485552" r:id="rId3"/>
    <p:sldLayoutId id="2147485553" r:id="rId4"/>
    <p:sldLayoutId id="2147485554" r:id="rId5"/>
    <p:sldLayoutId id="2147485555" r:id="rId6"/>
    <p:sldLayoutId id="2147485556" r:id="rId7"/>
    <p:sldLayoutId id="2147485557" r:id="rId8"/>
    <p:sldLayoutId id="2147485558" r:id="rId9"/>
    <p:sldLayoutId id="2147485559" r:id="rId10"/>
    <p:sldLayoutId id="214748556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2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9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3"/>
          <p:cNvSpPr>
            <a:spLocks noChangeArrowheads="1"/>
          </p:cNvSpPr>
          <p:nvPr/>
        </p:nvSpPr>
        <p:spPr bwMode="auto">
          <a:xfrm>
            <a:off x="0" y="5589588"/>
            <a:ext cx="9144000" cy="1268412"/>
          </a:xfrm>
          <a:prstGeom prst="rect">
            <a:avLst/>
          </a:prstGeom>
          <a:solidFill>
            <a:srgbClr val="A5002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MX" altLang="es-MX" sz="1800"/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33375"/>
            <a:ext cx="446405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85725" y="5816600"/>
            <a:ext cx="2398713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s-MX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cs typeface="+mn-cs"/>
              </a:rPr>
              <a:t>www.uis.com.mx</a:t>
            </a:r>
            <a:endParaRPr 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cs typeface="+mn-cs"/>
            </a:endParaRPr>
          </a:p>
        </p:txBody>
      </p:sp>
      <p:grpSp>
        <p:nvGrpSpPr>
          <p:cNvPr id="14341" name="8 Grupo"/>
          <p:cNvGrpSpPr>
            <a:grpSpLocks/>
          </p:cNvGrpSpPr>
          <p:nvPr/>
        </p:nvGrpSpPr>
        <p:grpSpPr bwMode="auto">
          <a:xfrm>
            <a:off x="5580063" y="5516563"/>
            <a:ext cx="3541712" cy="1341437"/>
            <a:chOff x="5580112" y="5517232"/>
            <a:chExt cx="3541258" cy="1340768"/>
          </a:xfrm>
        </p:grpSpPr>
        <p:sp>
          <p:nvSpPr>
            <p:cNvPr id="6" name="TextBox 6"/>
            <p:cNvSpPr txBox="1"/>
            <p:nvPr/>
          </p:nvSpPr>
          <p:spPr>
            <a:xfrm>
              <a:off x="5580112" y="5643578"/>
              <a:ext cx="3214710" cy="1214422"/>
            </a:xfrm>
            <a:prstGeom prst="rect">
              <a:avLst/>
            </a:prstGeom>
            <a:noFill/>
          </p:spPr>
          <p:txBody>
            <a:bodyPr wrap="none">
              <a:prstTxWarp prst="textSlantUp">
                <a:avLst/>
              </a:prstTxWarp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es-ES" dirty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eestyle Script" pitchFamily="66" charset="0"/>
                  <a:cs typeface="+mn-cs"/>
                </a:rPr>
                <a:t>Servicios para la ciencia</a:t>
              </a:r>
              <a:endParaRPr lang="es-MX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itchFamily="66" charset="0"/>
                <a:cs typeface="+mn-cs"/>
              </a:endParaRPr>
            </a:p>
          </p:txBody>
        </p:sp>
        <p:sp>
          <p:nvSpPr>
            <p:cNvPr id="8" name="7 CuadroTexto"/>
            <p:cNvSpPr txBox="1"/>
            <p:nvPr/>
          </p:nvSpPr>
          <p:spPr>
            <a:xfrm>
              <a:off x="8702324" y="5517232"/>
              <a:ext cx="419046" cy="645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rPr>
                <a:t>®</a:t>
              </a:r>
            </a:p>
          </p:txBody>
        </p:sp>
      </p:grp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7788" y="6248400"/>
            <a:ext cx="2046714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s-MX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cs typeface="+mn-cs"/>
              </a:rPr>
              <a:t>Copyright © Grupo UIS, </a:t>
            </a:r>
            <a:r>
              <a:rPr lang="es-MX" sz="1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cs typeface="+mn-cs"/>
              </a:rPr>
              <a:t>2020</a:t>
            </a:r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cs typeface="+mn-cs"/>
            </a:endParaRPr>
          </a:p>
        </p:txBody>
      </p:sp>
      <p:sp>
        <p:nvSpPr>
          <p:cNvPr id="14343" name="11 CuadroTexto"/>
          <p:cNvSpPr txBox="1">
            <a:spLocks noChangeArrowheads="1"/>
          </p:cNvSpPr>
          <p:nvPr/>
        </p:nvSpPr>
        <p:spPr bwMode="auto">
          <a:xfrm>
            <a:off x="2648382" y="2865438"/>
            <a:ext cx="379963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MX" sz="4000" b="1" dirty="0" smtClean="0">
                <a:solidFill>
                  <a:srgbClr val="A50021"/>
                </a:solidFill>
              </a:rPr>
              <a:t>Sitio Clínico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MX" sz="4000" b="1" dirty="0" smtClean="0">
                <a:solidFill>
                  <a:srgbClr val="A50021"/>
                </a:solidFill>
              </a:rPr>
              <a:t>4. Reclutamiento</a:t>
            </a:r>
            <a:endParaRPr lang="es-ES" altLang="es-MX" sz="4000" b="1" dirty="0">
              <a:solidFill>
                <a:srgbClr val="A5002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60" y="419397"/>
            <a:ext cx="3657773" cy="1544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47" y="2564904"/>
            <a:ext cx="3685201" cy="3456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1191660"/>
            <a:ext cx="4077037" cy="41464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929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60648"/>
            <a:ext cx="8280920" cy="62554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918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76672"/>
            <a:ext cx="7781165" cy="5832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380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0"/>
            <a:ext cx="8630628" cy="64622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993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32656"/>
            <a:ext cx="8211311" cy="6165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200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0648"/>
            <a:ext cx="8229519" cy="6165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84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0648"/>
            <a:ext cx="8306060" cy="62468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091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32656"/>
            <a:ext cx="8173392" cy="6133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729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04664"/>
            <a:ext cx="7962131" cy="5951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772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28625"/>
            <a:ext cx="4714875" cy="6000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086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 Marcador de contenido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3924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b="1" dirty="0" smtClean="0">
                <a:solidFill>
                  <a:srgbClr val="A50021"/>
                </a:solidFill>
              </a:rPr>
              <a:t>Instrucciones</a:t>
            </a:r>
          </a:p>
          <a:p>
            <a:pPr marL="0" indent="0" algn="ctr">
              <a:buNone/>
            </a:pPr>
            <a:endParaRPr lang="es-MX" sz="1200" b="1" dirty="0">
              <a:solidFill>
                <a:srgbClr val="A50021"/>
              </a:solidFill>
            </a:endParaRPr>
          </a:p>
          <a:p>
            <a:pPr marL="514350" indent="-514350" algn="just">
              <a:buClr>
                <a:srgbClr val="A50021"/>
              </a:buClr>
              <a:buFont typeface="Wingdings" panose="05000000000000000000" pitchFamily="2" charset="2"/>
              <a:buChar char="ü"/>
            </a:pPr>
            <a:r>
              <a:rPr lang="es-MX" sz="2400" b="1" dirty="0">
                <a:solidFill>
                  <a:srgbClr val="A50021"/>
                </a:solidFill>
              </a:rPr>
              <a:t>Realice </a:t>
            </a:r>
            <a:r>
              <a:rPr lang="es-MX" sz="2400" dirty="0"/>
              <a:t>las actividades de acuerdo al </a:t>
            </a:r>
            <a:r>
              <a:rPr lang="es-MX" sz="2400" dirty="0" smtClean="0"/>
              <a:t>Procedimiento normalizado y </a:t>
            </a:r>
            <a:r>
              <a:rPr lang="es-MX" sz="2400" dirty="0"/>
              <a:t>al </a:t>
            </a:r>
            <a:r>
              <a:rPr lang="es-MX" sz="2400" dirty="0" smtClean="0"/>
              <a:t>Instructivo de trabajo correspondiente.</a:t>
            </a:r>
          </a:p>
          <a:p>
            <a:pPr marL="514350" indent="-514350" algn="just">
              <a:buClr>
                <a:srgbClr val="A50021"/>
              </a:buClr>
              <a:buFont typeface="Wingdings" panose="05000000000000000000" pitchFamily="2" charset="2"/>
              <a:buChar char="ü"/>
            </a:pPr>
            <a:endParaRPr lang="es-MX" sz="1200" dirty="0"/>
          </a:p>
          <a:p>
            <a:pPr marL="514350" indent="-514350" algn="just">
              <a:buClr>
                <a:srgbClr val="A50021"/>
              </a:buClr>
              <a:buFont typeface="Wingdings" panose="05000000000000000000" pitchFamily="2" charset="2"/>
              <a:buChar char="ü"/>
            </a:pPr>
            <a:r>
              <a:rPr lang="es-MX" sz="2400" b="1" dirty="0">
                <a:solidFill>
                  <a:srgbClr val="A50021"/>
                </a:solidFill>
              </a:rPr>
              <a:t>Documente</a:t>
            </a:r>
            <a:r>
              <a:rPr lang="es-MX" sz="2400" dirty="0"/>
              <a:t> cada </a:t>
            </a:r>
            <a:r>
              <a:rPr lang="es-MX" sz="2400" dirty="0" smtClean="0"/>
              <a:t>actividad en el Software QUIS.</a:t>
            </a:r>
          </a:p>
          <a:p>
            <a:pPr marL="514350" indent="-514350" algn="just">
              <a:buClr>
                <a:srgbClr val="A50021"/>
              </a:buClr>
              <a:buFont typeface="Wingdings" panose="05000000000000000000" pitchFamily="2" charset="2"/>
              <a:buChar char="ü"/>
            </a:pPr>
            <a:endParaRPr lang="es-MX" sz="1200" dirty="0"/>
          </a:p>
          <a:p>
            <a:pPr marL="514350" indent="-514350" algn="just">
              <a:buClr>
                <a:srgbClr val="A50021"/>
              </a:buClr>
              <a:buFont typeface="Wingdings" panose="05000000000000000000" pitchFamily="2" charset="2"/>
              <a:buChar char="ü"/>
            </a:pPr>
            <a:r>
              <a:rPr lang="es-MX" sz="2400" dirty="0"/>
              <a:t>En comunicación escrita, utilice</a:t>
            </a:r>
            <a:r>
              <a:rPr lang="es-MX" sz="2400" b="1" dirty="0">
                <a:solidFill>
                  <a:srgbClr val="A50021"/>
                </a:solidFill>
              </a:rPr>
              <a:t> solamente Formatos Controlados </a:t>
            </a:r>
            <a:r>
              <a:rPr lang="es-MX" sz="2400" b="1" dirty="0" smtClean="0">
                <a:solidFill>
                  <a:srgbClr val="A50021"/>
                </a:solidFill>
              </a:rPr>
              <a:t>autorizados</a:t>
            </a:r>
            <a:r>
              <a:rPr lang="es-MX" sz="2400" dirty="0"/>
              <a:t>. </a:t>
            </a:r>
            <a:endParaRPr lang="es-MX" sz="2400" dirty="0" smtClean="0"/>
          </a:p>
          <a:p>
            <a:pPr marL="514350" indent="-514350" algn="just">
              <a:buClr>
                <a:srgbClr val="A50021"/>
              </a:buClr>
              <a:buFont typeface="Wingdings" panose="05000000000000000000" pitchFamily="2" charset="2"/>
              <a:buChar char="ü"/>
            </a:pPr>
            <a:endParaRPr lang="es-MX" sz="1200" dirty="0"/>
          </a:p>
          <a:p>
            <a:pPr marL="514350" indent="-514350" algn="just">
              <a:buClr>
                <a:srgbClr val="A50021"/>
              </a:buClr>
              <a:buFont typeface="Wingdings" panose="05000000000000000000" pitchFamily="2" charset="2"/>
              <a:buChar char="ü"/>
            </a:pPr>
            <a:r>
              <a:rPr lang="es-MX" sz="2400" b="1" dirty="0">
                <a:solidFill>
                  <a:srgbClr val="A50021"/>
                </a:solidFill>
              </a:rPr>
              <a:t>Comunique </a:t>
            </a:r>
            <a:r>
              <a:rPr lang="es-MX" sz="2400" dirty="0"/>
              <a:t>a </a:t>
            </a:r>
            <a:r>
              <a:rPr lang="es-MX" sz="2400" dirty="0" smtClean="0"/>
              <a:t>Recursos Humanos </a:t>
            </a:r>
            <a:r>
              <a:rPr lang="es-MX" sz="2400" dirty="0"/>
              <a:t>cualquier </a:t>
            </a:r>
            <a:r>
              <a:rPr lang="es-MX" sz="2400" dirty="0" smtClean="0"/>
              <a:t>observación, </a:t>
            </a:r>
            <a:r>
              <a:rPr lang="es-MX" sz="2400" dirty="0"/>
              <a:t>o solicitud expresa del cliente. </a:t>
            </a:r>
          </a:p>
        </p:txBody>
      </p:sp>
    </p:spTree>
    <p:extLst>
      <p:ext uri="{BB962C8B-B14F-4D97-AF65-F5344CB8AC3E}">
        <p14:creationId xmlns:p14="http://schemas.microsoft.com/office/powerpoint/2010/main" val="13752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8640"/>
            <a:ext cx="8391525" cy="63198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093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60648"/>
            <a:ext cx="8391525" cy="62884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921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8640"/>
            <a:ext cx="8388423" cy="630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9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7162"/>
            <a:ext cx="4724400" cy="6543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1562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38448"/>
            <a:ext cx="8467383" cy="63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0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0648"/>
            <a:ext cx="8534400" cy="6400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78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0648"/>
            <a:ext cx="8532439" cy="64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60648"/>
            <a:ext cx="8417079" cy="6309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729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071562"/>
            <a:ext cx="4791075" cy="4714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5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404664"/>
            <a:ext cx="4351675" cy="6113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512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87" y="526100"/>
            <a:ext cx="5459026" cy="5805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Elipse 5"/>
          <p:cNvSpPr/>
          <p:nvPr/>
        </p:nvSpPr>
        <p:spPr>
          <a:xfrm>
            <a:off x="2699792" y="4149080"/>
            <a:ext cx="1008112" cy="86409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004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0648"/>
            <a:ext cx="8594865" cy="64533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85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1890712"/>
            <a:ext cx="6838950" cy="3076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35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14300"/>
            <a:ext cx="4762500" cy="6629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2823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0648"/>
            <a:ext cx="8391525" cy="6330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083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196752"/>
            <a:ext cx="6169099" cy="42709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523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124744"/>
            <a:ext cx="6452649" cy="4918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601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36712"/>
            <a:ext cx="8051626" cy="5256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01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88640"/>
            <a:ext cx="5974090" cy="6308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61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04664"/>
            <a:ext cx="4125304" cy="4109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484784"/>
            <a:ext cx="4207633" cy="5000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72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60648"/>
            <a:ext cx="4104027" cy="5022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132856"/>
            <a:ext cx="4105707" cy="3953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161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43" y="73266"/>
            <a:ext cx="7615913" cy="67114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460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620688"/>
            <a:ext cx="4348033" cy="5589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0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68" y="793033"/>
            <a:ext cx="7081463" cy="52719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91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8640"/>
            <a:ext cx="3726979" cy="48803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110" y="188640"/>
            <a:ext cx="3349748" cy="47326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4980990"/>
            <a:ext cx="3374850" cy="17358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596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65935"/>
            <a:ext cx="4896544" cy="63261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711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72816"/>
            <a:ext cx="7947884" cy="35114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179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4300"/>
            <a:ext cx="6705600" cy="6629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990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17711"/>
            <a:ext cx="4162425" cy="5800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412776"/>
            <a:ext cx="4219575" cy="1276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39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20688"/>
            <a:ext cx="4238625" cy="3952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130" y="1509301"/>
            <a:ext cx="4235772" cy="2175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4077072"/>
            <a:ext cx="4238625" cy="2352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1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692696"/>
            <a:ext cx="5186811" cy="5700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90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12" y="1512800"/>
            <a:ext cx="7978576" cy="3832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562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420836"/>
              </p:ext>
            </p:extLst>
          </p:nvPr>
        </p:nvGraphicFramePr>
        <p:xfrm>
          <a:off x="971600" y="1624960"/>
          <a:ext cx="7344816" cy="43963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Metas</a:t>
                      </a:r>
                      <a:endParaRPr lang="es-MX" sz="2400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 sz="2400" dirty="0"/>
                    </a:p>
                  </a:txBody>
                  <a:tcPr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256">
                <a:tc>
                  <a:txBody>
                    <a:bodyPr/>
                    <a:lstStyle/>
                    <a:p>
                      <a:r>
                        <a:rPr lang="es-MX" sz="2400" dirty="0" smtClean="0">
                          <a:effectLst/>
                        </a:rPr>
                        <a:t>No.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dirty="0" smtClean="0">
                          <a:effectLst/>
                        </a:rPr>
                        <a:t>6</a:t>
                      </a: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 smtClean="0">
                          <a:effectLst/>
                        </a:rPr>
                        <a:t>Objetivo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b="1" kern="1200" dirty="0" smtClean="0">
                          <a:solidFill>
                            <a:srgbClr val="A5002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Cumplir la meta de reclutamiento</a:t>
                      </a:r>
                      <a:endParaRPr lang="es-MX" sz="2000" b="1" dirty="0" smtClean="0">
                        <a:solidFill>
                          <a:srgbClr val="A5002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 smtClean="0">
                          <a:effectLst/>
                        </a:rPr>
                        <a:t>Justificación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Ingresar sujetos a los estudios</a:t>
                      </a:r>
                      <a:endParaRPr lang="es-MX" sz="20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400" dirty="0" smtClean="0">
                          <a:effectLst/>
                        </a:rPr>
                        <a:t>Indicador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Porcentaje de cumplimiento de la meta de reclutamiento</a:t>
                      </a: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 smtClean="0">
                          <a:effectLst/>
                        </a:rPr>
                        <a:t>Fórmula</a:t>
                      </a:r>
                      <a:endParaRPr lang="es-MX" sz="2400" dirty="0" smtClean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  <a:p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Sujetos que firmaron ICF – Fallas de selección + 100 / Meta de reclutamient</a:t>
                      </a:r>
                      <a:r>
                        <a:rPr lang="es-MX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 smtClean="0">
                          <a:effectLst/>
                        </a:rPr>
                        <a:t>Meta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b="1" kern="1200" dirty="0" smtClean="0">
                          <a:solidFill>
                            <a:srgbClr val="A5002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r>
                        <a:rPr lang="es-MX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 estudios </a:t>
                      </a:r>
                      <a:r>
                        <a:rPr lang="es-MX" sz="2000" b="1" kern="1200" dirty="0" smtClean="0">
                          <a:solidFill>
                            <a:srgbClr val="A5002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cumplen la meta</a:t>
                      </a:r>
                      <a:endParaRPr lang="es-MX" sz="2000" b="1" dirty="0">
                        <a:solidFill>
                          <a:srgbClr val="A5002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 smtClean="0">
                          <a:effectLst/>
                        </a:rPr>
                        <a:t>Responsables</a:t>
                      </a:r>
                      <a:endParaRPr lang="es-MX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43476" marR="43476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Gerencia, Coordinación, Investigador</a:t>
                      </a:r>
                      <a:endParaRPr lang="es-MX" sz="2000" dirty="0" smtClean="0">
                        <a:effectLst/>
                      </a:endParaRPr>
                    </a:p>
                  </a:txBody>
                  <a:tcPr marL="43476" marR="43476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92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60648"/>
            <a:ext cx="6336704" cy="63297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116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46" y="883600"/>
            <a:ext cx="7243707" cy="5090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75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56097"/>
            <a:ext cx="3714750" cy="4533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156097"/>
            <a:ext cx="1514475" cy="45053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75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98333"/>
            <a:ext cx="4392488" cy="61623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6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07349"/>
            <a:ext cx="4608512" cy="644330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696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64" y="548680"/>
            <a:ext cx="8286800" cy="58069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79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81615"/>
            <a:ext cx="8690934" cy="572770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584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55424"/>
            <a:ext cx="8424936" cy="569844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213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3" y="447055"/>
            <a:ext cx="4448175" cy="59626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47055"/>
            <a:ext cx="4213727" cy="59626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97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90488"/>
            <a:ext cx="5076825" cy="66770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327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848462"/>
              </p:ext>
            </p:extLst>
          </p:nvPr>
        </p:nvGraphicFramePr>
        <p:xfrm>
          <a:off x="971600" y="1674872"/>
          <a:ext cx="7344816" cy="42744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MX" sz="2400" dirty="0" smtClean="0"/>
                        <a:t>Metas</a:t>
                      </a:r>
                      <a:endParaRPr lang="es-MX" sz="2400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 sz="2400" dirty="0"/>
                    </a:p>
                  </a:txBody>
                  <a:tcPr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256">
                <a:tc>
                  <a:txBody>
                    <a:bodyPr/>
                    <a:lstStyle/>
                    <a:p>
                      <a:r>
                        <a:rPr lang="es-MX" sz="2400" dirty="0" smtClean="0">
                          <a:effectLst/>
                        </a:rPr>
                        <a:t>No.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dirty="0" smtClean="0">
                          <a:effectLst/>
                        </a:rPr>
                        <a:t>7</a:t>
                      </a: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 smtClean="0">
                          <a:effectLst/>
                        </a:rPr>
                        <a:t>Objetivo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b="0" dirty="0" smtClean="0">
                          <a:solidFill>
                            <a:schemeClr val="tx1"/>
                          </a:solidFill>
                          <a:effectLst/>
                        </a:rPr>
                        <a:t>Minimizar el número de</a:t>
                      </a:r>
                      <a:r>
                        <a:rPr lang="es-MX" sz="2000" b="1" dirty="0" smtClean="0">
                          <a:solidFill>
                            <a:srgbClr val="A50021"/>
                          </a:solidFill>
                          <a:effectLst/>
                        </a:rPr>
                        <a:t> desviaciones al protocolo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 smtClean="0">
                          <a:effectLst/>
                        </a:rPr>
                        <a:t>Justificación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dirty="0" smtClean="0">
                          <a:effectLst/>
                        </a:rPr>
                        <a:t>Asegurar la </a:t>
                      </a:r>
                      <a:r>
                        <a:rPr lang="es-MX" sz="2000" b="0" dirty="0" smtClean="0">
                          <a:solidFill>
                            <a:schemeClr val="tx1"/>
                          </a:solidFill>
                          <a:effectLst/>
                        </a:rPr>
                        <a:t>adherencia al protocolo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400" dirty="0" smtClean="0">
                          <a:effectLst/>
                        </a:rPr>
                        <a:t>Indicador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dirty="0" smtClean="0"/>
                        <a:t>Número de desviaciones al protocolo</a:t>
                      </a: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 smtClean="0">
                          <a:effectLst/>
                        </a:rPr>
                        <a:t>Fórmula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dirty="0" smtClean="0"/>
                        <a:t>Suma de las desviaciones</a:t>
                      </a:r>
                      <a:r>
                        <a:rPr lang="es-MX" sz="2000" baseline="0" dirty="0" smtClean="0"/>
                        <a:t> al protocolo</a:t>
                      </a: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 smtClean="0">
                          <a:effectLst/>
                        </a:rPr>
                        <a:t>Meta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b="1" dirty="0" smtClean="0">
                          <a:solidFill>
                            <a:srgbClr val="A50021"/>
                          </a:solidFill>
                        </a:rPr>
                        <a:t>90% </a:t>
                      </a:r>
                      <a:r>
                        <a:rPr lang="es-MX" sz="2000" dirty="0" smtClean="0"/>
                        <a:t>de estudios con </a:t>
                      </a:r>
                      <a:r>
                        <a:rPr lang="es-MX" sz="2000" b="1" dirty="0" smtClean="0">
                          <a:solidFill>
                            <a:srgbClr val="A50021"/>
                          </a:solidFill>
                        </a:rPr>
                        <a:t>≤ 2 desviaciones al protocolo</a:t>
                      </a:r>
                      <a:r>
                        <a:rPr lang="es-MX" sz="2000" b="1" baseline="0" dirty="0" smtClean="0">
                          <a:solidFill>
                            <a:srgbClr val="A50021"/>
                          </a:solidFill>
                        </a:rPr>
                        <a:t> por sujeto</a:t>
                      </a:r>
                      <a:endParaRPr lang="es-MX" sz="2000" b="1" dirty="0">
                        <a:solidFill>
                          <a:srgbClr val="A5002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 smtClean="0">
                          <a:effectLst/>
                        </a:rPr>
                        <a:t>Responsables</a:t>
                      </a:r>
                      <a:endParaRPr lang="es-MX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43476" marR="43476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dirty="0" smtClean="0">
                          <a:effectLst/>
                        </a:rPr>
                        <a:t>Coordinación</a:t>
                      </a:r>
                    </a:p>
                  </a:txBody>
                  <a:tcPr marL="43476" marR="43476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40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447675"/>
            <a:ext cx="6562725" cy="59626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11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362015"/>
            <a:ext cx="5374159" cy="6186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582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2968"/>
            <a:ext cx="4608512" cy="62920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478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4198849"/>
              </p:ext>
            </p:extLst>
          </p:nvPr>
        </p:nvGraphicFramePr>
        <p:xfrm>
          <a:off x="2123728" y="548680"/>
          <a:ext cx="5004026" cy="602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ocumento" r:id="rId3" imgW="5598647" imgH="6736965" progId="Word.Document.12">
                  <p:embed/>
                </p:oleObj>
              </mc:Choice>
              <mc:Fallback>
                <p:oleObj name="Documento" r:id="rId3" imgW="5598647" imgH="67369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3728" y="548680"/>
                        <a:ext cx="5004026" cy="6021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6513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332656"/>
            <a:ext cx="4211631" cy="3240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764704"/>
            <a:ext cx="4032448" cy="55279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817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76672"/>
            <a:ext cx="3888432" cy="5844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996952"/>
            <a:ext cx="4391025" cy="1676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979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757362"/>
            <a:ext cx="4895850" cy="3343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79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32656"/>
            <a:ext cx="7256289" cy="6203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505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92696"/>
            <a:ext cx="3938827" cy="5548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12776"/>
            <a:ext cx="4104456" cy="2052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415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60648"/>
            <a:ext cx="4114800" cy="6305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79710"/>
            <a:ext cx="4010025" cy="6067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698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12" y="712000"/>
            <a:ext cx="7062376" cy="54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4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2736"/>
            <a:ext cx="4032448" cy="25589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404664"/>
            <a:ext cx="4309424" cy="5790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556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3942554" cy="543582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916832"/>
            <a:ext cx="4638675" cy="4762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43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16832"/>
            <a:ext cx="4905375" cy="2314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campesino mujer Desmayo desde el Morder de un Serpiente, 1831 de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96752"/>
            <a:ext cx="3883074" cy="45683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1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14370"/>
            <a:ext cx="4953000" cy="3171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2" descr="El niño enfermo | Niños enfermos, Pinturas, Pintores holandes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96752"/>
            <a:ext cx="3773025" cy="46070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96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0648"/>
            <a:ext cx="4002590" cy="3261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Putero, alcohólico y gorrón: Van Gogh no fue tan maravilloso como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284984"/>
            <a:ext cx="5064497" cy="32674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74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836712"/>
            <a:ext cx="4867275" cy="2533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6" name="Picture 4" descr="Banksy defiende a la artista turca condenada a tres años de cárcel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373" y="3861048"/>
            <a:ext cx="3805338" cy="21413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bra de Banksy en protesta contra el arresto de la artista Zehra Doğa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61048"/>
            <a:ext cx="3456384" cy="21285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16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uauhtémoc - Visita Chihuahu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996952"/>
            <a:ext cx="3600400" cy="3600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32656"/>
            <a:ext cx="5038725" cy="2533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257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29657"/>
            <a:ext cx="4300586" cy="3124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4" name="Picture 4" descr="El Magnificat - Hacia Di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908720"/>
            <a:ext cx="3724954" cy="5182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15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8640"/>
            <a:ext cx="4600575" cy="6477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248" y="1556792"/>
            <a:ext cx="3939735" cy="4038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49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438150"/>
            <a:ext cx="5238750" cy="59817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941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40" y="621433"/>
            <a:ext cx="7071919" cy="56151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3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404664"/>
            <a:ext cx="4172138" cy="5961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57782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548680"/>
            <a:ext cx="5362985" cy="5571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5190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1547812"/>
            <a:ext cx="4829175" cy="3762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57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16632"/>
            <a:ext cx="4673781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056573"/>
            <a:ext cx="5951983" cy="46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20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32656"/>
            <a:ext cx="3384376" cy="612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58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88640"/>
            <a:ext cx="4392488" cy="6465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69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776288"/>
            <a:ext cx="6362700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74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3"/>
          <p:cNvSpPr>
            <a:spLocks noChangeArrowheads="1"/>
          </p:cNvSpPr>
          <p:nvPr/>
        </p:nvSpPr>
        <p:spPr bwMode="auto">
          <a:xfrm>
            <a:off x="0" y="5589588"/>
            <a:ext cx="9144000" cy="1268412"/>
          </a:xfrm>
          <a:prstGeom prst="rect">
            <a:avLst/>
          </a:prstGeom>
          <a:solidFill>
            <a:srgbClr val="A5002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MX" altLang="es-MX" sz="1800"/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33375"/>
            <a:ext cx="446405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85725" y="5816600"/>
            <a:ext cx="2398713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s-MX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cs typeface="+mn-cs"/>
              </a:rPr>
              <a:t>www.uis.com.mx</a:t>
            </a:r>
            <a:endParaRPr 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cs typeface="+mn-cs"/>
            </a:endParaRPr>
          </a:p>
        </p:txBody>
      </p:sp>
      <p:grpSp>
        <p:nvGrpSpPr>
          <p:cNvPr id="26629" name="8 Grupo"/>
          <p:cNvGrpSpPr>
            <a:grpSpLocks/>
          </p:cNvGrpSpPr>
          <p:nvPr/>
        </p:nvGrpSpPr>
        <p:grpSpPr bwMode="auto">
          <a:xfrm>
            <a:off x="5580063" y="5516563"/>
            <a:ext cx="3541712" cy="1341437"/>
            <a:chOff x="5580112" y="5517232"/>
            <a:chExt cx="3541258" cy="1340768"/>
          </a:xfrm>
        </p:grpSpPr>
        <p:sp>
          <p:nvSpPr>
            <p:cNvPr id="6" name="TextBox 6"/>
            <p:cNvSpPr txBox="1"/>
            <p:nvPr/>
          </p:nvSpPr>
          <p:spPr>
            <a:xfrm>
              <a:off x="5580112" y="5643578"/>
              <a:ext cx="3214710" cy="1214422"/>
            </a:xfrm>
            <a:prstGeom prst="rect">
              <a:avLst/>
            </a:prstGeom>
            <a:noFill/>
          </p:spPr>
          <p:txBody>
            <a:bodyPr wrap="none">
              <a:prstTxWarp prst="textSlantUp">
                <a:avLst/>
              </a:prstTxWarp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es-ES" dirty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eestyle Script" pitchFamily="66" charset="0"/>
                  <a:cs typeface="+mn-cs"/>
                </a:rPr>
                <a:t>Servicios para la ciencia</a:t>
              </a:r>
              <a:endParaRPr lang="es-MX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itchFamily="66" charset="0"/>
                <a:cs typeface="+mn-cs"/>
              </a:endParaRPr>
            </a:p>
          </p:txBody>
        </p:sp>
        <p:sp>
          <p:nvSpPr>
            <p:cNvPr id="8" name="7 CuadroTexto"/>
            <p:cNvSpPr txBox="1"/>
            <p:nvPr/>
          </p:nvSpPr>
          <p:spPr>
            <a:xfrm>
              <a:off x="8702324" y="5517232"/>
              <a:ext cx="419046" cy="645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rPr>
                <a:t>®</a:t>
              </a:r>
            </a:p>
          </p:txBody>
        </p:sp>
      </p:grp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7788" y="6248400"/>
            <a:ext cx="2046714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s-MX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cs typeface="+mn-cs"/>
              </a:rPr>
              <a:t>Copyright © Grupo UIS, </a:t>
            </a:r>
            <a:r>
              <a:rPr lang="es-MX" sz="1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cs typeface="+mn-cs"/>
              </a:rPr>
              <a:t>2020</a:t>
            </a:r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cs typeface="+mn-cs"/>
            </a:endParaRPr>
          </a:p>
        </p:txBody>
      </p:sp>
      <p:sp>
        <p:nvSpPr>
          <p:cNvPr id="26631" name="11 CuadroTexto"/>
          <p:cNvSpPr txBox="1">
            <a:spLocks noChangeArrowheads="1"/>
          </p:cNvSpPr>
          <p:nvPr/>
        </p:nvSpPr>
        <p:spPr bwMode="auto">
          <a:xfrm>
            <a:off x="3216383" y="2865438"/>
            <a:ext cx="26636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MX" sz="4000" b="1" dirty="0" smtClean="0">
                <a:solidFill>
                  <a:srgbClr val="A50021"/>
                </a:solidFill>
              </a:rPr>
              <a:t>Sitio Clínico</a:t>
            </a:r>
            <a:endParaRPr lang="es-ES" altLang="es-MX" sz="4000" b="1" dirty="0">
              <a:solidFill>
                <a:srgbClr val="A5002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5" y="435533"/>
            <a:ext cx="8522570" cy="59869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27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seño personalizado">
  <a:themeElements>
    <a:clrScheme name="Esenc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12355</TotalTime>
  <Words>178</Words>
  <Application>Microsoft Office PowerPoint</Application>
  <PresentationFormat>Presentación en pantalla (4:3)</PresentationFormat>
  <Paragraphs>50</Paragraphs>
  <Slides>87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4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87</vt:i4>
      </vt:variant>
    </vt:vector>
  </HeadingPairs>
  <TitlesOfParts>
    <vt:vector size="98" baseType="lpstr">
      <vt:lpstr>Arial</vt:lpstr>
      <vt:lpstr>Calibri</vt:lpstr>
      <vt:lpstr>Freestyle Script</vt:lpstr>
      <vt:lpstr>Monotype Corsiva</vt:lpstr>
      <vt:lpstr>Times New Roman</vt:lpstr>
      <vt:lpstr>Wingdings</vt:lpstr>
      <vt:lpstr>Tema de Office</vt:lpstr>
      <vt:lpstr>1_Diseño personalizado</vt:lpstr>
      <vt:lpstr>Diseño personalizado</vt:lpstr>
      <vt:lpstr>2_Diseño personalizado</vt:lpstr>
      <vt:lpstr>Documento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ITESM CHIHUAHUA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Dra. Velazquez</dc:creator>
  <cp:lastModifiedBy>Merced Velazquez</cp:lastModifiedBy>
  <cp:revision>382</cp:revision>
  <dcterms:created xsi:type="dcterms:W3CDTF">2011-09-19T17:02:31Z</dcterms:created>
  <dcterms:modified xsi:type="dcterms:W3CDTF">2020-10-28T23:38:44Z</dcterms:modified>
</cp:coreProperties>
</file>